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C1F2E-1142-4902-9D20-DF2E12CF75C2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2D04A4-D99A-4C67-BA61-1394ED1D9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694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9F6AFF-647A-40B5-AF40-79976C4BB32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B4FAF6-A84C-46CE-9764-827BC1FC2F1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smtClean="0"/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6A2A91-1155-417A-9D8F-BB5E2C7AF27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/>
          </a:p>
        </p:txBody>
      </p:sp>
      <p:sp>
        <p:nvSpPr>
          <p:cNvPr id="167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7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452189-BFE3-4D26-A0EE-999724B2BA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US" smtClean="0"/>
          </a:p>
        </p:txBody>
      </p:sp>
      <p:sp>
        <p:nvSpPr>
          <p:cNvPr id="176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6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7FFC5A-E070-457D-A612-840B8A13798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US" smtClean="0"/>
          </a:p>
        </p:txBody>
      </p:sp>
      <p:sp>
        <p:nvSpPr>
          <p:cNvPr id="177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7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2402AE-4772-4AF0-A2A1-18A2040D1EF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n-US" smtClean="0"/>
          </a:p>
        </p:txBody>
      </p:sp>
      <p:sp>
        <p:nvSpPr>
          <p:cNvPr id="178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8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AC8593-335B-4B75-BB0E-F9AB9E8FB8E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US" smtClean="0"/>
          </a:p>
        </p:txBody>
      </p:sp>
      <p:sp>
        <p:nvSpPr>
          <p:cNvPr id="185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5F078F-B64D-497B-9193-3B6202765F7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US" smtClean="0"/>
          </a:p>
        </p:txBody>
      </p:sp>
      <p:sp>
        <p:nvSpPr>
          <p:cNvPr id="189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94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B272E2-A52A-4672-896F-8F6B0068539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82B92B-EB6F-4266-AA0C-9C55F3A1F9D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D15528-D120-4C1A-9451-050D7D3B1C0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CA3A38-ABFC-4AE8-8B1B-281C1F4F9E5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  <p:sp>
        <p:nvSpPr>
          <p:cNvPr id="161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B0FA00-F2C6-42A0-8E40-6D4CBDC590F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smtClean="0"/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5631E5-DB67-4CA8-9805-B3739D6558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/>
          </a:p>
        </p:txBody>
      </p:sp>
      <p:sp>
        <p:nvSpPr>
          <p:cNvPr id="163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0A40D1-B4A8-44BF-9913-860075E7CBD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smtClean="0"/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90A547-CB2C-4F27-AE5D-56FAABD0FF0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smtClean="0"/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1B4E-8E26-4810-B7A9-2590099BAE5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5A4-0994-4AE7-9A5D-722BF9561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103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1B4E-8E26-4810-B7A9-2590099BAE5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5A4-0994-4AE7-9A5D-722BF9561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994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1B4E-8E26-4810-B7A9-2590099BAE5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5A4-0994-4AE7-9A5D-722BF9561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32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1B4E-8E26-4810-B7A9-2590099BAE5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5A4-0994-4AE7-9A5D-722BF9561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8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1B4E-8E26-4810-B7A9-2590099BAE5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5A4-0994-4AE7-9A5D-722BF9561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841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1B4E-8E26-4810-B7A9-2590099BAE5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5A4-0994-4AE7-9A5D-722BF9561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834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1B4E-8E26-4810-B7A9-2590099BAE5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5A4-0994-4AE7-9A5D-722BF9561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18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1B4E-8E26-4810-B7A9-2590099BAE5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5A4-0994-4AE7-9A5D-722BF9561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796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1B4E-8E26-4810-B7A9-2590099BAE5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5A4-0994-4AE7-9A5D-722BF9561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4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1B4E-8E26-4810-B7A9-2590099BAE5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5A4-0994-4AE7-9A5D-722BF9561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9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1B4E-8E26-4810-B7A9-2590099BAE5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5A4-0994-4AE7-9A5D-722BF9561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63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61B4E-8E26-4810-B7A9-2590099BAE5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165A4-0994-4AE7-9A5D-722BF9561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84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ppst.com/literature.html" TargetMode="External"/><Relationship Id="rId2" Type="http://schemas.openxmlformats.org/officeDocument/2006/relationships/hyperlink" Target="PowerTalk.pp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../I%20Know%20an%20Old%20Lady%20Who%20Swallowed%20a.ppt" TargetMode="External"/><Relationship Id="rId4" Type="http://schemas.openxmlformats.org/officeDocument/2006/relationships/hyperlink" Target="tom_sawyer_ce.ppt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Reading Difficulties and ASD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Patricia Rakovic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71600"/>
            <a:ext cx="7848600" cy="3048000"/>
          </a:xfrm>
        </p:spPr>
        <p:txBody>
          <a:bodyPr/>
          <a:lstStyle/>
          <a:p>
            <a:r>
              <a:rPr lang="en-US" sz="2800" dirty="0" smtClean="0"/>
              <a:t>Monitoring and self-correcting is critical for accurate understanding; difference in attention, memory, organizing and planning may make monitoring and self-correction challenging for individuals with ASD </a:t>
            </a:r>
          </a:p>
          <a:p>
            <a:r>
              <a:rPr lang="en-US" sz="2800" dirty="0" smtClean="0"/>
              <a:t>These differences impact literacy experiences</a:t>
            </a:r>
            <a:endParaRPr lang="en-US" sz="2800" dirty="0"/>
          </a:p>
        </p:txBody>
      </p:sp>
      <p:pic>
        <p:nvPicPr>
          <p:cNvPr id="45058" name="Picture 2" descr="C:\Users\Patricia\AppData\Local\Microsoft\Windows\Temporary Internet Files\Content.IE5\VRXTJT9D\MP90044230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53000"/>
            <a:ext cx="9144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14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Coherence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143000"/>
            <a:ext cx="7543800" cy="5486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Neuro-</a:t>
            </a:r>
            <a:r>
              <a:rPr lang="en-US" dirty="0" err="1" smtClean="0"/>
              <a:t>typicals</a:t>
            </a:r>
            <a:r>
              <a:rPr lang="en-US" dirty="0" smtClean="0"/>
              <a:t> tend to focus on meaning or the big picture</a:t>
            </a:r>
          </a:p>
          <a:p>
            <a:r>
              <a:rPr lang="en-US" dirty="0" smtClean="0"/>
              <a:t>Individuals with ASD focus on the specific details</a:t>
            </a:r>
          </a:p>
          <a:p>
            <a:r>
              <a:rPr lang="en-US" dirty="0" smtClean="0"/>
              <a:t>Weak central coherence impacts literacy development related to making meaning from text, as selecting important details to create a larger picture becomes critical to comprehension</a:t>
            </a:r>
          </a:p>
          <a:p>
            <a:r>
              <a:rPr lang="en-US" dirty="0" smtClean="0"/>
              <a:t>The ability to identify relationships between words, concepts and/or experiences leads to missed connections</a:t>
            </a:r>
          </a:p>
          <a:p>
            <a:r>
              <a:rPr lang="en-US" dirty="0" smtClean="0"/>
              <a:t>As the complexity of text increases the ability of individuals with ASD to integrate information for meaningful purposes may be challenged.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09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Comprehension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524000"/>
            <a:ext cx="7924800" cy="5181600"/>
          </a:xfrm>
        </p:spPr>
        <p:txBody>
          <a:bodyPr/>
          <a:lstStyle/>
          <a:p>
            <a:r>
              <a:rPr lang="en-US" sz="2800" dirty="0" smtClean="0"/>
              <a:t>Differences exist in how individuals with ASD construct meaning from text. These differences include:</a:t>
            </a:r>
          </a:p>
          <a:p>
            <a:pPr lvl="1"/>
            <a:r>
              <a:rPr lang="en-US" sz="2800" dirty="0" smtClean="0"/>
              <a:t>Acquiring certain vocabulary forms before others ( </a:t>
            </a:r>
            <a:r>
              <a:rPr lang="en-US" sz="2800" dirty="0" err="1" smtClean="0"/>
              <a:t>i.e</a:t>
            </a:r>
            <a:r>
              <a:rPr lang="en-US" sz="2800" dirty="0" smtClean="0"/>
              <a:t>, nouns before verbs)</a:t>
            </a:r>
          </a:p>
          <a:p>
            <a:pPr lvl="1"/>
            <a:r>
              <a:rPr lang="en-US" sz="2800" dirty="0" smtClean="0"/>
              <a:t>Difficulty using bound morphemes( play versus played)</a:t>
            </a:r>
          </a:p>
          <a:p>
            <a:pPr lvl="1"/>
            <a:r>
              <a:rPr lang="en-US" sz="2800" dirty="0" smtClean="0"/>
              <a:t>Challenges with pronouns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9262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/>
              <a:t>Examining the Reading Process: </a:t>
            </a:r>
            <a:br>
              <a:rPr lang="en-US" sz="4000"/>
            </a:br>
            <a:r>
              <a:rPr lang="en-US" sz="4000"/>
              <a:t>What is Reading?</a:t>
            </a:r>
          </a:p>
        </p:txBody>
      </p:sp>
      <p:pic>
        <p:nvPicPr>
          <p:cNvPr id="10243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3200" y="2081213"/>
            <a:ext cx="3505200" cy="2994025"/>
          </a:xfrm>
        </p:spPr>
      </p:pic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3810000" y="2133600"/>
            <a:ext cx="3492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>
                <a:latin typeface="Calibri" pitchFamily="34" charset="0"/>
              </a:rPr>
              <a:t>R</a:t>
            </a:r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1371600" y="5410200"/>
            <a:ext cx="66294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>
                <a:latin typeface="Calibri" pitchFamily="34" charset="0"/>
              </a:rPr>
              <a:t>Get</a:t>
            </a:r>
            <a:r>
              <a:rPr lang="en-US" sz="3200" i="1">
                <a:latin typeface="Calibri" pitchFamily="34" charset="0"/>
              </a:rPr>
              <a:t> on the same page</a:t>
            </a:r>
            <a:r>
              <a:rPr lang="en-US" sz="3200">
                <a:latin typeface="Calibri" pitchFamily="34" charset="0"/>
              </a:rPr>
              <a:t> to define, understand and measure reading!</a:t>
            </a:r>
          </a:p>
          <a:p>
            <a:pPr eaLnBrk="1" hangingPunct="1"/>
            <a:endParaRPr lang="en-US" sz="3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Defining Reading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Our definitions of reading guide our understanding and views</a:t>
            </a:r>
          </a:p>
          <a:p>
            <a:pPr eaLnBrk="1" hangingPunct="1"/>
            <a:r>
              <a:rPr lang="en-US" smtClean="0"/>
              <a:t>Different reading assessments are based on different definitions of things like “comprehension”</a:t>
            </a:r>
          </a:p>
        </p:txBody>
      </p:sp>
      <p:sp>
        <p:nvSpPr>
          <p:cNvPr id="11268" name="Infopage"/>
          <p:cNvSpPr>
            <a:spLocks noEditPoints="1" noChangeArrowheads="1"/>
          </p:cNvSpPr>
          <p:nvPr/>
        </p:nvSpPr>
        <p:spPr bwMode="auto">
          <a:xfrm>
            <a:off x="3895725" y="4429125"/>
            <a:ext cx="1352550" cy="1895475"/>
          </a:xfrm>
          <a:custGeom>
            <a:avLst/>
            <a:gdLst>
              <a:gd name="T0" fmla="*/ 673582 w 21600"/>
              <a:gd name="T1" fmla="*/ 1898283 h 21600"/>
              <a:gd name="T2" fmla="*/ 5323 w 21600"/>
              <a:gd name="T3" fmla="*/ 952037 h 21600"/>
              <a:gd name="T4" fmla="*/ 673582 w 21600"/>
              <a:gd name="T5" fmla="*/ 7108 h 21600"/>
              <a:gd name="T6" fmla="*/ 1359188 w 21600"/>
              <a:gd name="T7" fmla="*/ 934750 h 21600"/>
              <a:gd name="T8" fmla="*/ 673582 w 21600"/>
              <a:gd name="T9" fmla="*/ 1898283 h 21600"/>
              <a:gd name="T10" fmla="*/ 0 w 21600"/>
              <a:gd name="T11" fmla="*/ 0 h 21600"/>
              <a:gd name="T12" fmla="*/ 1352550 w 21600"/>
              <a:gd name="T13" fmla="*/ 0 h 21600"/>
              <a:gd name="T14" fmla="*/ 1352550 w 21600"/>
              <a:gd name="T15" fmla="*/ 1895475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999 w 21600"/>
              <a:gd name="T25" fmla="*/ 12174 h 21600"/>
              <a:gd name="T26" fmla="*/ 20813 w 21600"/>
              <a:gd name="T27" fmla="*/ 17149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8333" y="4025"/>
                </a:moveTo>
                <a:lnTo>
                  <a:pt x="12500" y="4025"/>
                </a:lnTo>
                <a:lnTo>
                  <a:pt x="12500" y="11094"/>
                </a:lnTo>
                <a:lnTo>
                  <a:pt x="13903" y="11094"/>
                </a:lnTo>
                <a:lnTo>
                  <a:pt x="13903" y="11618"/>
                </a:lnTo>
                <a:lnTo>
                  <a:pt x="7908" y="11618"/>
                </a:lnTo>
                <a:lnTo>
                  <a:pt x="7908" y="11078"/>
                </a:lnTo>
                <a:lnTo>
                  <a:pt x="9418" y="11078"/>
                </a:lnTo>
                <a:lnTo>
                  <a:pt x="9418" y="4549"/>
                </a:lnTo>
                <a:lnTo>
                  <a:pt x="8333" y="4549"/>
                </a:lnTo>
                <a:lnTo>
                  <a:pt x="8333" y="4025"/>
                </a:lnTo>
                <a:close/>
              </a:path>
              <a:path w="21600" h="21600" extrusionOk="0">
                <a:moveTo>
                  <a:pt x="9120" y="2127"/>
                </a:moveTo>
                <a:lnTo>
                  <a:pt x="9120" y="1783"/>
                </a:lnTo>
                <a:lnTo>
                  <a:pt x="9269" y="1538"/>
                </a:lnTo>
                <a:lnTo>
                  <a:pt x="9588" y="1194"/>
                </a:lnTo>
                <a:lnTo>
                  <a:pt x="10013" y="998"/>
                </a:lnTo>
                <a:lnTo>
                  <a:pt x="10396" y="850"/>
                </a:lnTo>
                <a:lnTo>
                  <a:pt x="10906" y="801"/>
                </a:lnTo>
                <a:lnTo>
                  <a:pt x="11480" y="900"/>
                </a:lnTo>
                <a:lnTo>
                  <a:pt x="11926" y="1047"/>
                </a:lnTo>
                <a:lnTo>
                  <a:pt x="12266" y="1292"/>
                </a:lnTo>
                <a:lnTo>
                  <a:pt x="12500" y="1587"/>
                </a:lnTo>
                <a:lnTo>
                  <a:pt x="12649" y="1832"/>
                </a:lnTo>
                <a:lnTo>
                  <a:pt x="12692" y="2143"/>
                </a:lnTo>
                <a:lnTo>
                  <a:pt x="12649" y="2421"/>
                </a:lnTo>
                <a:lnTo>
                  <a:pt x="12500" y="2781"/>
                </a:lnTo>
                <a:lnTo>
                  <a:pt x="12330" y="3060"/>
                </a:lnTo>
                <a:lnTo>
                  <a:pt x="11884" y="3305"/>
                </a:lnTo>
                <a:lnTo>
                  <a:pt x="11501" y="3452"/>
                </a:lnTo>
                <a:lnTo>
                  <a:pt x="10863" y="3550"/>
                </a:lnTo>
                <a:lnTo>
                  <a:pt x="10396" y="3518"/>
                </a:lnTo>
                <a:lnTo>
                  <a:pt x="9949" y="3321"/>
                </a:lnTo>
                <a:lnTo>
                  <a:pt x="9524" y="3125"/>
                </a:lnTo>
                <a:lnTo>
                  <a:pt x="9311" y="2765"/>
                </a:lnTo>
                <a:lnTo>
                  <a:pt x="9184" y="2438"/>
                </a:lnTo>
                <a:lnTo>
                  <a:pt x="9120" y="2127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/>
              <a:t>The Simple View of Reading </a:t>
            </a:r>
            <a:br>
              <a:rPr lang="en-US" sz="4000"/>
            </a:br>
            <a:r>
              <a:rPr lang="en-US" sz="4000"/>
              <a:t>R = D x C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382000" cy="4800600"/>
          </a:xfrm>
          <a:solidFill>
            <a:srgbClr val="CC9900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Reading is the </a:t>
            </a:r>
            <a:r>
              <a:rPr lang="en-US" i="1" dirty="0" smtClean="0"/>
              <a:t>product</a:t>
            </a:r>
            <a:r>
              <a:rPr lang="en-US" dirty="0" smtClean="0"/>
              <a:t> of the processes</a:t>
            </a:r>
          </a:p>
          <a:p>
            <a:pPr eaLnBrk="1" hangingPunct="1">
              <a:buFontTx/>
              <a:buNone/>
            </a:pPr>
            <a:r>
              <a:rPr lang="en-US" dirty="0" smtClean="0"/>
              <a:t>(x not +). It involves language </a:t>
            </a:r>
            <a:r>
              <a:rPr lang="en-US" i="1" dirty="0" smtClean="0"/>
              <a:t>and</a:t>
            </a:r>
            <a:r>
              <a:rPr lang="en-US" dirty="0" smtClean="0"/>
              <a:t> cognition.</a:t>
            </a:r>
          </a:p>
          <a:p>
            <a:pPr eaLnBrk="1" hangingPunct="1">
              <a:buFontTx/>
              <a:buNone/>
            </a:pPr>
            <a:r>
              <a:rPr lang="en-US" dirty="0" smtClean="0"/>
              <a:t>It is not as simple as it sounds, because the processes of decoding and understanding are complex and inter-related </a:t>
            </a:r>
          </a:p>
          <a:p>
            <a:pPr eaLnBrk="1" hangingPunct="1">
              <a:buFontTx/>
              <a:buNone/>
            </a:pPr>
            <a:endParaRPr lang="en-US" sz="1200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If you can Decode </a:t>
            </a:r>
            <a:r>
              <a:rPr lang="en-US" i="1" dirty="0" smtClean="0"/>
              <a:t>and</a:t>
            </a:r>
            <a:r>
              <a:rPr lang="en-US" dirty="0" smtClean="0"/>
              <a:t> have Linguistic Comprehension, you are reading!</a:t>
            </a:r>
          </a:p>
          <a:p>
            <a:pPr eaLnBrk="1" hangingPunct="1">
              <a:buFontTx/>
              <a:buNone/>
            </a:pPr>
            <a:r>
              <a:rPr lang="en-US" dirty="0" smtClean="0"/>
              <a:t>Gough &amp; </a:t>
            </a:r>
            <a:r>
              <a:rPr lang="en-US" dirty="0" err="1" smtClean="0"/>
              <a:t>Tunmer</a:t>
            </a:r>
            <a:r>
              <a:rPr lang="en-US" dirty="0" smtClean="0"/>
              <a:t>, 1986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/>
              <a:t>The Simple View of Reading </a:t>
            </a:r>
            <a:br>
              <a:rPr lang="en-US" sz="4000"/>
            </a:br>
            <a:r>
              <a:rPr lang="en-US" sz="4000"/>
              <a:t>R = D x C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solidFill>
            <a:srgbClr val="CC9900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Problems can arise with D, C or both </a:t>
            </a:r>
            <a:r>
              <a:rPr lang="en-US" sz="4400" b="1" dirty="0" smtClean="0"/>
              <a:t>→</a:t>
            </a:r>
          </a:p>
          <a:p>
            <a:pPr eaLnBrk="1" hangingPunct="1">
              <a:buFontTx/>
              <a:buNone/>
            </a:pPr>
            <a:endParaRPr lang="en-US" sz="1600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Problems with “D only” can be called dyslexia</a:t>
            </a:r>
          </a:p>
          <a:p>
            <a:pPr eaLnBrk="1" hangingPunct="1">
              <a:buFontTx/>
              <a:buNone/>
            </a:pPr>
            <a:endParaRPr lang="en-US" sz="1600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Problems with “C only” can be called </a:t>
            </a:r>
            <a:r>
              <a:rPr lang="en-US" dirty="0" err="1" smtClean="0"/>
              <a:t>hyperlexia</a:t>
            </a:r>
            <a:r>
              <a:rPr lang="en-US" dirty="0" smtClean="0"/>
              <a:t>  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(different than precocious </a:t>
            </a:r>
            <a:r>
              <a:rPr lang="en-US" dirty="0" err="1" smtClean="0"/>
              <a:t>hyperlexia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HYPERLEXIA</a:t>
            </a:r>
          </a:p>
        </p:txBody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 fontScale="92500" lnSpcReduction="10000"/>
          </a:bodyPr>
          <a:lstStyle/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/>
              <a:t>“Strong mechanical word recognition with comparatively poor comprehension” </a:t>
            </a: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US" dirty="0"/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/>
              <a:t>GOOD DECODING </a:t>
            </a:r>
            <a:r>
              <a:rPr lang="en-US" dirty="0" smtClean="0"/>
              <a:t>with POOR </a:t>
            </a:r>
            <a:r>
              <a:rPr lang="en-US" dirty="0"/>
              <a:t>COMPREHENSION</a:t>
            </a: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/>
              <a:t>IN PEOPLE WITH </a:t>
            </a:r>
            <a:r>
              <a:rPr lang="en-US" dirty="0" smtClean="0"/>
              <a:t>ASD</a:t>
            </a: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US" sz="2000" dirty="0" smtClean="0"/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sz="28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/>
              <a:t>	</a:t>
            </a:r>
            <a:r>
              <a:rPr lang="en-US" sz="2400" dirty="0" err="1" smtClean="0"/>
              <a:t>Grigorenko</a:t>
            </a:r>
            <a:r>
              <a:rPr lang="en-US" sz="2400" dirty="0" smtClean="0"/>
              <a:t>, E. L., </a:t>
            </a:r>
            <a:r>
              <a:rPr lang="en-US" sz="2400" dirty="0" err="1" smtClean="0"/>
              <a:t>Klin</a:t>
            </a:r>
            <a:r>
              <a:rPr lang="en-US" sz="2400" dirty="0" smtClean="0"/>
              <a:t>, A, </a:t>
            </a:r>
            <a:r>
              <a:rPr lang="en-US" sz="2400" dirty="0" err="1" smtClean="0"/>
              <a:t>Pauls</a:t>
            </a:r>
            <a:r>
              <a:rPr lang="en-US" sz="2400" dirty="0" smtClean="0"/>
              <a:t>, D. L., </a:t>
            </a:r>
            <a:r>
              <a:rPr lang="en-US" sz="2400" dirty="0" err="1" smtClean="0"/>
              <a:t>Senft</a:t>
            </a:r>
            <a:r>
              <a:rPr lang="en-US" sz="2400" dirty="0" smtClean="0"/>
              <a:t>, R., Hooper, C., &amp; </a:t>
            </a:r>
            <a:r>
              <a:rPr lang="en-US" sz="2400" dirty="0" err="1" smtClean="0"/>
              <a:t>Volkmar</a:t>
            </a:r>
            <a:r>
              <a:rPr lang="en-US" sz="2400" dirty="0" smtClean="0"/>
              <a:t>, F. (2002). A descriptive study of hyperlexia in a clinically referred sample of children with developmental delays.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i="1" dirty="0" smtClean="0"/>
              <a:t>	Journal of Autism and Developmental Disorders, 32</a:t>
            </a:r>
            <a:r>
              <a:rPr lang="en-US" sz="2400" dirty="0" smtClean="0"/>
              <a:t>(1), 3-12.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944562"/>
          </a:xfrm>
          <a:solidFill>
            <a:srgbClr val="FFC000"/>
          </a:solidFill>
        </p:spPr>
        <p:txBody>
          <a:bodyPr/>
          <a:lstStyle/>
          <a:p>
            <a:pPr algn="ctr" eaLnBrk="1" hangingPunct="1"/>
            <a:r>
              <a:rPr lang="en-US" sz="4000" dirty="0" err="1" smtClean="0"/>
              <a:t>Hyperlexia</a:t>
            </a:r>
            <a:r>
              <a:rPr lang="en-US" sz="4000" dirty="0" smtClean="0"/>
              <a:t> is a </a:t>
            </a:r>
            <a:r>
              <a:rPr lang="en-US" sz="4000" b="1" dirty="0" smtClean="0"/>
              <a:t>learning disability</a:t>
            </a:r>
            <a:endParaRPr lang="en-US" sz="4000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763000" cy="5410200"/>
          </a:xfrm>
          <a:solidFill>
            <a:srgbClr val="FFC000"/>
          </a:solidFill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en-US" dirty="0" smtClean="0"/>
              <a:t>		</a:t>
            </a:r>
            <a:endParaRPr lang="en-US" b="1" dirty="0" smtClean="0"/>
          </a:p>
          <a:p>
            <a:pPr algn="ctr" eaLnBrk="1" hangingPunct="1">
              <a:buFontTx/>
              <a:buNone/>
            </a:pPr>
            <a:endParaRPr lang="en-US" sz="4600" dirty="0" smtClean="0"/>
          </a:p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>
              <a:buFont typeface="Arial" charset="0"/>
              <a:buNone/>
            </a:pPr>
            <a:endParaRPr lang="en-US" sz="2800" dirty="0" smtClean="0"/>
          </a:p>
          <a:p>
            <a:pPr eaLnBrk="1" hangingPunct="1">
              <a:buFont typeface="Arial" charset="0"/>
              <a:buNone/>
            </a:pPr>
            <a:endParaRPr lang="en-US" sz="2800" dirty="0" smtClean="0"/>
          </a:p>
          <a:p>
            <a:pPr eaLnBrk="1" hangingPunct="1">
              <a:buFont typeface="Arial" charset="0"/>
              <a:buNone/>
            </a:pPr>
            <a:endParaRPr lang="en-US" sz="2800" dirty="0" smtClean="0"/>
          </a:p>
          <a:p>
            <a:pPr eaLnBrk="1" hangingPunct="1">
              <a:buFont typeface="Arial" charset="0"/>
              <a:buNone/>
            </a:pPr>
            <a:endParaRPr lang="en-US" sz="2800" dirty="0" smtClean="0"/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	</a:t>
            </a:r>
          </a:p>
          <a:p>
            <a:pPr eaLnBrk="1" hangingPunct="1">
              <a:buFont typeface="Arial" charset="0"/>
              <a:buNone/>
            </a:pPr>
            <a:r>
              <a:rPr lang="en-US" sz="2200" dirty="0" err="1" smtClean="0"/>
              <a:t>Grigorenko</a:t>
            </a:r>
            <a:r>
              <a:rPr lang="en-US" sz="2200" dirty="0" smtClean="0"/>
              <a:t>, E. L., </a:t>
            </a:r>
            <a:r>
              <a:rPr lang="en-US" sz="2200" dirty="0" err="1" smtClean="0"/>
              <a:t>Klin</a:t>
            </a:r>
            <a:r>
              <a:rPr lang="en-US" sz="2200" dirty="0" smtClean="0"/>
              <a:t>, A., &amp; </a:t>
            </a:r>
            <a:r>
              <a:rPr lang="en-US" sz="2200" dirty="0" err="1" smtClean="0"/>
              <a:t>Volkmar</a:t>
            </a:r>
            <a:r>
              <a:rPr lang="en-US" sz="2200" dirty="0" smtClean="0"/>
              <a:t>, F. (2003). Annotation: </a:t>
            </a:r>
            <a:r>
              <a:rPr lang="en-US" sz="2200" dirty="0" err="1" smtClean="0"/>
              <a:t>Hyperlexia</a:t>
            </a:r>
            <a:r>
              <a:rPr lang="en-US" sz="2200" dirty="0" smtClean="0"/>
              <a:t>: Disability or </a:t>
            </a:r>
            <a:r>
              <a:rPr lang="en-US" sz="2200" dirty="0" err="1" smtClean="0"/>
              <a:t>Superability</a:t>
            </a:r>
            <a:r>
              <a:rPr lang="en-US" sz="2200" dirty="0" smtClean="0"/>
              <a:t>? </a:t>
            </a:r>
            <a:r>
              <a:rPr lang="en-US" sz="2200" i="1" dirty="0" smtClean="0"/>
              <a:t>Journal of Child Psychology and Psychiatry, 44</a:t>
            </a:r>
            <a:r>
              <a:rPr lang="en-US" sz="2200" dirty="0" smtClean="0"/>
              <a:t>(8), 1079-1091.</a:t>
            </a:r>
          </a:p>
          <a:p>
            <a:pPr eaLnBrk="1" hangingPunct="1">
              <a:buFont typeface="Arial" charset="0"/>
              <a:buNone/>
            </a:pPr>
            <a:endParaRPr lang="en-US" b="1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5364" name="Picture 2" descr="C:\Users\emily\AppData\Local\Microsoft\Windows\Temporary Internet Files\Content.IE5\NQW7UYNG\MC90043925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89" y="1447800"/>
            <a:ext cx="4333412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743200" y="3087688"/>
            <a:ext cx="35814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/>
              <a:t>GOOD DECODING </a:t>
            </a:r>
          </a:p>
          <a:p>
            <a:pPr algn="ctr"/>
            <a:r>
              <a:rPr lang="en-US" sz="2800" dirty="0"/>
              <a:t>with POOR COMPREHENSION</a:t>
            </a:r>
          </a:p>
          <a:p>
            <a:pPr algn="ctr"/>
            <a:r>
              <a:rPr lang="en-US" sz="2800" dirty="0"/>
              <a:t>IN PEOPLE </a:t>
            </a:r>
          </a:p>
          <a:p>
            <a:pPr algn="ctr"/>
            <a:r>
              <a:rPr lang="en-US" sz="2800" dirty="0"/>
              <a:t>WITH ASD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05800" cy="1020762"/>
          </a:xfrm>
          <a:solidFill>
            <a:srgbClr val="FFC000"/>
          </a:solidFill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>A more complex definition </a:t>
            </a:r>
            <a:r>
              <a:rPr lang="en-US" sz="4000" dirty="0"/>
              <a:t>of </a:t>
            </a:r>
            <a:r>
              <a:rPr lang="en-US" sz="4000" dirty="0" smtClean="0"/>
              <a:t>reading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800" dirty="0" smtClean="0"/>
              <a:t>National </a:t>
            </a:r>
            <a:r>
              <a:rPr lang="en-US" sz="2800" dirty="0"/>
              <a:t>Reading Panel (2005), p.28</a:t>
            </a:r>
            <a:r>
              <a:rPr lang="en-US" dirty="0"/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105400"/>
          </a:xfrm>
          <a:solidFill>
            <a:srgbClr val="FFC000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  “A form of </a:t>
            </a:r>
            <a:r>
              <a:rPr lang="en-US" sz="2800" i="1" dirty="0" smtClean="0"/>
              <a:t>dynamic thinking</a:t>
            </a:r>
            <a:r>
              <a:rPr lang="en-US" sz="2800" dirty="0" smtClean="0"/>
              <a:t> [that] includes </a:t>
            </a:r>
          </a:p>
          <a:p>
            <a:pPr eaLnBrk="1" hangingPunct="1"/>
            <a:r>
              <a:rPr lang="en-US" sz="2800" dirty="0" smtClean="0"/>
              <a:t>interpreting information through the filter of one’s own knowledge and beliefs, </a:t>
            </a:r>
          </a:p>
          <a:p>
            <a:pPr eaLnBrk="1" hangingPunct="1"/>
            <a:r>
              <a:rPr lang="en-US" sz="2800" dirty="0" smtClean="0"/>
              <a:t>using the author’s organizational plan to think about information (or imposing one’s own organization on ideas), </a:t>
            </a:r>
          </a:p>
          <a:p>
            <a:pPr eaLnBrk="1" hangingPunct="1"/>
            <a:r>
              <a:rPr lang="en-US" sz="2800" dirty="0" smtClean="0"/>
              <a:t>inferring what the author does not tell explicitly,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as well as many other </a:t>
            </a:r>
            <a:r>
              <a:rPr lang="en-US" sz="2800" i="1" dirty="0" smtClean="0"/>
              <a:t>cognitive actions</a:t>
            </a:r>
            <a:r>
              <a:rPr lang="en-US" sz="2800" dirty="0" smtClean="0"/>
              <a:t>.”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</a:t>
            </a:r>
          </a:p>
        </p:txBody>
      </p:sp>
      <p:pic>
        <p:nvPicPr>
          <p:cNvPr id="16388" name="Picture 2" descr="C:\Users\emily\AppData\Local\Microsoft\Windows\Temporary Internet Files\Content.IE5\ZF8XI792\MC90007119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876800"/>
            <a:ext cx="1524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209800"/>
            <a:ext cx="7696200" cy="4419600"/>
          </a:xfrm>
        </p:spPr>
        <p:txBody>
          <a:bodyPr/>
          <a:lstStyle/>
          <a:p>
            <a:r>
              <a:rPr lang="en-US" sz="3200" dirty="0" smtClean="0"/>
              <a:t>Based on the notion of a “ culture of autism”( </a:t>
            </a:r>
            <a:r>
              <a:rPr lang="en-US" sz="3200" dirty="0" err="1" smtClean="0"/>
              <a:t>Mesibov</a:t>
            </a:r>
            <a:r>
              <a:rPr lang="en-US" sz="3200" dirty="0" smtClean="0"/>
              <a:t> et al. 2005) the way individuals with ASD think and behave should not be seen as deficits. Rather, literacy experiences should build on each individual’s strengths and interests</a:t>
            </a:r>
          </a:p>
          <a:p>
            <a:r>
              <a:rPr lang="en-US" sz="3200" dirty="0" smtClean="0"/>
              <a:t>Reading instruction therefor requires differentiated instruction and support</a:t>
            </a:r>
            <a:endParaRPr lang="en-US" dirty="0" smtClean="0"/>
          </a:p>
        </p:txBody>
      </p:sp>
      <p:pic>
        <p:nvPicPr>
          <p:cNvPr id="44035" name="Picture 3" descr="C:\Users\Patricia\AppData\Local\Microsoft\Windows\Temporary Internet Files\Content.IE5\AX0WSS7L\MP90044245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7206"/>
            <a:ext cx="32766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52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What is comprehension?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89100"/>
            <a:ext cx="7772400" cy="3868738"/>
          </a:xfrm>
        </p:spPr>
        <p:txBody>
          <a:bodyPr/>
          <a:lstStyle/>
          <a:p>
            <a:pPr algn="ctr" eaLnBrk="1" hangingPunct="1">
              <a:lnSpc>
                <a:spcPct val="140000"/>
              </a:lnSpc>
              <a:buFontTx/>
              <a:buNone/>
            </a:pPr>
            <a:r>
              <a:rPr lang="en-US" smtClean="0"/>
              <a:t>The purpose and the essence of reading</a:t>
            </a:r>
          </a:p>
          <a:p>
            <a:pPr algn="r" eaLnBrk="1" hangingPunct="1">
              <a:lnSpc>
                <a:spcPct val="140000"/>
              </a:lnSpc>
              <a:buFontTx/>
              <a:buNone/>
            </a:pPr>
            <a:endParaRPr lang="en-US" sz="1600" smtClean="0"/>
          </a:p>
          <a:p>
            <a:pPr algn="r" eaLnBrk="1" hangingPunct="1">
              <a:lnSpc>
                <a:spcPct val="14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140000"/>
              </a:lnSpc>
              <a:buFontTx/>
              <a:buNone/>
            </a:pPr>
            <a:endParaRPr lang="en-US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200400"/>
            <a:ext cx="2971800" cy="253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4114800" y="32766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latin typeface="Calibri" pitchFamily="34" charset="0"/>
              </a:rPr>
              <a:t>C</a:t>
            </a:r>
          </a:p>
        </p:txBody>
      </p:sp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4572000" y="3998913"/>
            <a:ext cx="4857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>
                <a:latin typeface="Calibri" pitchFamily="34" charset="0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Literacy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has indicated that engaged behavior is the single best predictor of academic gains for students with disabilities</a:t>
            </a:r>
          </a:p>
          <a:p>
            <a:r>
              <a:rPr lang="en-US" dirty="0" smtClean="0"/>
              <a:t>Students with ASD demonstrate differences in executive functioning that make engagement in the classroom challenging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14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/>
              <a:t>Comprehension=</a:t>
            </a:r>
            <a:br>
              <a:rPr lang="en-US" sz="4000"/>
            </a:br>
            <a:r>
              <a:rPr lang="en-US" sz="4000"/>
              <a:t>Constructing Meaning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2057400"/>
            <a:ext cx="7239000" cy="45720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dirty="0" smtClean="0"/>
              <a:t>Understand the text at the word and sentence level, “word knowledge”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/>
              <a:t>Identify relevant information</a:t>
            </a:r>
          </a:p>
        </p:txBody>
      </p:sp>
      <p:pic>
        <p:nvPicPr>
          <p:cNvPr id="19460" name="Picture 4" descr="C:\Users\emily\AppData\Local\Microsoft\Windows\Temporary Internet Files\Content.IE5\7P0DFXOM\MC90005527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300" y="4073525"/>
            <a:ext cx="23114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/>
              <a:t>Comprehension=</a:t>
            </a:r>
            <a:br>
              <a:rPr lang="en-US" sz="4000"/>
            </a:br>
            <a:r>
              <a:rPr lang="en-US" sz="4000"/>
              <a:t>Constructing Meaning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905000"/>
            <a:ext cx="7391400" cy="4221163"/>
          </a:xfrm>
        </p:spPr>
        <p:txBody>
          <a:bodyPr/>
          <a:lstStyle/>
          <a:p>
            <a:pPr marL="609600" indent="-609600" eaLnBrk="1" hangingPunct="1">
              <a:buFontTx/>
              <a:buAutoNum type="arabicPeriod" startAt="3"/>
            </a:pPr>
            <a:r>
              <a:rPr lang="en-US" dirty="0" smtClean="0"/>
              <a:t>Relate, compare and integrate to what is already known a.k.a. “world knowledge” or prior knowledge</a:t>
            </a:r>
          </a:p>
          <a:p>
            <a:pPr marL="609600" indent="-609600" eaLnBrk="1" hangingPunct="1">
              <a:buFontTx/>
              <a:buAutoNum type="arabicPeriod" startAt="3"/>
            </a:pPr>
            <a:r>
              <a:rPr lang="en-US" dirty="0" smtClean="0"/>
              <a:t>Internalize to own experience </a:t>
            </a:r>
          </a:p>
          <a:p>
            <a:pPr marL="609600" indent="-609600" eaLnBrk="1" hangingPunct="1">
              <a:buFontTx/>
              <a:buAutoNum type="arabicPeriod" startAt="3"/>
            </a:pPr>
            <a:endParaRPr lang="en-US" dirty="0" smtClean="0"/>
          </a:p>
        </p:txBody>
      </p:sp>
      <p:pic>
        <p:nvPicPr>
          <p:cNvPr id="20484" name="Picture 6" descr="C:\Users\emily\AppData\Local\Microsoft\Windows\Temporary Internet Files\Content.IE5\NQW7UYNG\MC9003324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278313"/>
            <a:ext cx="2566988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/>
              <a:t>Comprehension=</a:t>
            </a:r>
            <a:br>
              <a:rPr lang="en-US" sz="4000"/>
            </a:br>
            <a:r>
              <a:rPr lang="en-US" sz="4000"/>
              <a:t>Constructing Meaning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905000"/>
            <a:ext cx="7391400" cy="4221163"/>
          </a:xfrm>
        </p:spPr>
        <p:txBody>
          <a:bodyPr/>
          <a:lstStyle/>
          <a:p>
            <a:pPr marL="609600" indent="-609600" eaLnBrk="1" hangingPunct="1">
              <a:buFontTx/>
              <a:buAutoNum type="arabicPeriod" startAt="5"/>
            </a:pPr>
            <a:r>
              <a:rPr lang="en-US" dirty="0" smtClean="0"/>
              <a:t>Create a new construct or idea, the gist or meaning</a:t>
            </a:r>
          </a:p>
          <a:p>
            <a:pPr marL="609600" indent="-609600" eaLnBrk="1" hangingPunct="1">
              <a:buFontTx/>
              <a:buAutoNum type="arabicPeriod" startAt="5"/>
            </a:pPr>
            <a:r>
              <a:rPr lang="en-US" dirty="0" smtClean="0"/>
              <a:t>Store the new idea</a:t>
            </a:r>
          </a:p>
          <a:p>
            <a:pPr marL="609600" indent="-609600" eaLnBrk="1" hangingPunct="1">
              <a:buFontTx/>
              <a:buAutoNum type="arabicPeriod" startAt="5"/>
            </a:pPr>
            <a:r>
              <a:rPr lang="en-US" dirty="0" smtClean="0"/>
              <a:t>Retrieve upon demand</a:t>
            </a:r>
          </a:p>
          <a:p>
            <a:pPr marL="609600" indent="-609600" eaLnBrk="1" hangingPunct="1">
              <a:buFontTx/>
              <a:buAutoNum type="arabicPeriod" startAt="5"/>
            </a:pPr>
            <a:endParaRPr lang="en-US" dirty="0" smtClean="0"/>
          </a:p>
        </p:txBody>
      </p:sp>
      <p:pic>
        <p:nvPicPr>
          <p:cNvPr id="21508" name="Picture 8" descr="C:\Users\emily\AppData\Local\Microsoft\Windows\Temporary Internet Files\Content.IE5\NQW7UYNG\MP900422706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49580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/>
              <a:t>Factors contributing to </a:t>
            </a:r>
            <a:br>
              <a:rPr lang="en-US" sz="3600" dirty="0"/>
            </a:br>
            <a:r>
              <a:rPr lang="en-US" sz="3600" dirty="0"/>
              <a:t>reading comprehension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676400"/>
            <a:ext cx="6934200" cy="472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Fluent word recognition skills</a:t>
            </a:r>
          </a:p>
          <a:p>
            <a:pPr eaLnBrk="1" hangingPunct="1"/>
            <a:r>
              <a:rPr lang="en-US" sz="2800" dirty="0" smtClean="0"/>
              <a:t>Vocabulary knowledge</a:t>
            </a:r>
          </a:p>
          <a:p>
            <a:pPr eaLnBrk="1" hangingPunct="1"/>
            <a:r>
              <a:rPr lang="en-US" sz="2800" dirty="0" smtClean="0"/>
              <a:t>World knowledge</a:t>
            </a:r>
          </a:p>
          <a:p>
            <a:pPr eaLnBrk="1" hangingPunct="1"/>
            <a:r>
              <a:rPr lang="en-US" sz="2800" dirty="0" smtClean="0"/>
              <a:t>Comprehension monitoring</a:t>
            </a:r>
          </a:p>
          <a:p>
            <a:pPr eaLnBrk="1" hangingPunct="1"/>
            <a:r>
              <a:rPr lang="en-US" sz="2800" dirty="0" smtClean="0"/>
              <a:t>Active use of comprehension strategies</a:t>
            </a:r>
            <a:endParaRPr lang="en-US" sz="2500" dirty="0" smtClean="0"/>
          </a:p>
          <a:p>
            <a:pPr eaLnBrk="1" hangingPunct="1">
              <a:buFontTx/>
              <a:buNone/>
            </a:pPr>
            <a:endParaRPr lang="en-US" sz="1400" dirty="0" smtClean="0"/>
          </a:p>
          <a:p>
            <a:pPr eaLnBrk="1" hangingPunct="1">
              <a:buFontTx/>
              <a:buNone/>
            </a:pPr>
            <a:r>
              <a:rPr lang="en-US" sz="2000" dirty="0" smtClean="0"/>
              <a:t>Pressley, M. (2001). </a:t>
            </a:r>
            <a:r>
              <a:rPr lang="en-US" sz="2000" b="1" dirty="0" smtClean="0"/>
              <a:t>Comprehension Instruction: What Makes Sense Now, What Might Make Sense Soon</a:t>
            </a:r>
            <a:r>
              <a:rPr lang="en-US" sz="2000" dirty="0" smtClean="0"/>
              <a:t> http://www.readingonline.org/articles/handbook/pressley</a:t>
            </a:r>
            <a:r>
              <a:rPr lang="en-US" sz="2800" dirty="0" smtClean="0"/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1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1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1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1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good comprehenders do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Know why they are reading</a:t>
            </a:r>
          </a:p>
          <a:p>
            <a:pPr eaLnBrk="1" hangingPunct="1"/>
            <a:r>
              <a:rPr lang="en-US" smtClean="0"/>
              <a:t>Understand the point</a:t>
            </a:r>
          </a:p>
          <a:p>
            <a:pPr eaLnBrk="1" hangingPunct="1"/>
            <a:r>
              <a:rPr lang="en-US" smtClean="0"/>
              <a:t>Relate to prior knowledge</a:t>
            </a:r>
          </a:p>
          <a:p>
            <a:pPr eaLnBrk="1" hangingPunct="1"/>
            <a:r>
              <a:rPr lang="en-US" smtClean="0"/>
              <a:t>Relate to other text</a:t>
            </a:r>
          </a:p>
          <a:p>
            <a:pPr eaLnBrk="1" hangingPunct="1"/>
            <a:r>
              <a:rPr lang="en-US" smtClean="0"/>
              <a:t>See cause and effect</a:t>
            </a:r>
          </a:p>
          <a:p>
            <a:pPr eaLnBrk="1" hangingPunct="1"/>
            <a:r>
              <a:rPr lang="en-US" smtClean="0"/>
              <a:t>Interpret characters’ actions and emotions</a:t>
            </a:r>
          </a:p>
          <a:p>
            <a:pPr eaLnBrk="1" hangingPunct="1"/>
            <a:r>
              <a:rPr lang="en-US" smtClean="0"/>
              <a:t>Understand the author’s intentions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good comprehenders do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447800"/>
            <a:ext cx="7010400" cy="5105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Monitor understanding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Use strategies flexibly and in combination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Re-read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Look back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Predict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Revise/repair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Infer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Summarize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Mark, highlight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 types of reading comprehension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181600"/>
          </a:xfrm>
          <a:solidFill>
            <a:srgbClr val="FFC000"/>
          </a:solidFill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All five types of reading comprehension may be challenges for readers with ASD who can decode but don’t understand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100" b="1" dirty="0" smtClean="0"/>
              <a:t>Literal</a:t>
            </a:r>
            <a:endParaRPr lang="en-US" sz="41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100" b="1" dirty="0" smtClean="0"/>
              <a:t>Inferential</a:t>
            </a:r>
            <a:endParaRPr lang="en-US" sz="41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100" b="1" dirty="0" smtClean="0"/>
              <a:t>Critical</a:t>
            </a:r>
            <a:endParaRPr lang="en-US" sz="41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100" b="1" dirty="0" smtClean="0"/>
              <a:t>Affective</a:t>
            </a:r>
            <a:endParaRPr lang="en-US" sz="41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100" b="1" dirty="0" smtClean="0"/>
              <a:t>Lexical</a:t>
            </a:r>
            <a:endParaRPr lang="en-US" sz="41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(Adapted from Salvia &amp; </a:t>
            </a:r>
            <a:r>
              <a:rPr lang="en-US" dirty="0" err="1" smtClean="0"/>
              <a:t>Ysseldyke</a:t>
            </a:r>
            <a:r>
              <a:rPr lang="en-US" dirty="0" smtClean="0"/>
              <a:t>, 2004. </a:t>
            </a:r>
            <a:r>
              <a:rPr lang="en-US" i="1" dirty="0" smtClean="0"/>
              <a:t>Assessment in inclusive and special education, ninth edition.</a:t>
            </a:r>
            <a:r>
              <a:rPr lang="en-US" dirty="0" smtClean="0"/>
              <a:t> Boston: Houghton Mifflin.)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1. Literal comprehension</a:t>
            </a:r>
            <a:r>
              <a:rPr lang="en-US" smtClean="0"/>
              <a:t> 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    Understanding explicit material in text</a:t>
            </a:r>
          </a:p>
        </p:txBody>
      </p:sp>
      <p:pic>
        <p:nvPicPr>
          <p:cNvPr id="26628" name="Picture 2" descr="C:\Users\emily\AppData\Local\Microsoft\Windows\Temporary Internet Files\Content.IE5\7P0DFXOM\MP90040715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048000"/>
            <a:ext cx="1931988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Pj0439343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667000"/>
            <a:ext cx="39624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228600" y="152400"/>
            <a:ext cx="8350250" cy="2227263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dirty="0">
                <a:latin typeface="Calibri" pitchFamily="34" charset="0"/>
              </a:rPr>
              <a:t>Be </a:t>
            </a:r>
            <a:r>
              <a:rPr lang="en-US" sz="2800" b="1" dirty="0">
                <a:latin typeface="Calibri" pitchFamily="34" charset="0"/>
              </a:rPr>
              <a:t>discerning</a:t>
            </a:r>
            <a:r>
              <a:rPr lang="en-US" sz="2800" dirty="0">
                <a:latin typeface="Calibri" pitchFamily="34" charset="0"/>
              </a:rPr>
              <a:t> &amp; </a:t>
            </a:r>
            <a:r>
              <a:rPr lang="en-US" sz="2800" b="1" dirty="0">
                <a:latin typeface="Calibri" pitchFamily="34" charset="0"/>
              </a:rPr>
              <a:t>selective</a:t>
            </a:r>
            <a:r>
              <a:rPr lang="en-US" sz="2800" dirty="0">
                <a:latin typeface="Calibri" pitchFamily="34" charset="0"/>
              </a:rPr>
              <a:t> </a:t>
            </a:r>
          </a:p>
          <a:p>
            <a:pPr algn="ctr" eaLnBrk="1" hangingPunct="1"/>
            <a:r>
              <a:rPr lang="en-US" sz="2800" dirty="0">
                <a:latin typeface="Calibri" pitchFamily="34" charset="0"/>
              </a:rPr>
              <a:t>when reading comprehension </a:t>
            </a:r>
          </a:p>
          <a:p>
            <a:pPr algn="ctr" eaLnBrk="1" hangingPunct="1"/>
            <a:r>
              <a:rPr lang="en-US" sz="2800" dirty="0">
                <a:latin typeface="Calibri" pitchFamily="34" charset="0"/>
              </a:rPr>
              <a:t>research, data, reports, techniques,</a:t>
            </a:r>
          </a:p>
          <a:p>
            <a:pPr algn="ctr" eaLnBrk="1" hangingPunct="1"/>
            <a:r>
              <a:rPr lang="en-US" sz="2800" dirty="0">
                <a:latin typeface="Calibri" pitchFamily="34" charset="0"/>
              </a:rPr>
              <a:t>recommendations, and strategies to determine </a:t>
            </a:r>
          </a:p>
          <a:p>
            <a:pPr algn="ctr" eaLnBrk="1" hangingPunct="1"/>
            <a:r>
              <a:rPr lang="en-US" sz="2800" dirty="0">
                <a:latin typeface="Calibri" pitchFamily="34" charset="0"/>
              </a:rPr>
              <a:t>The Fit with ASD</a:t>
            </a: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3689350" y="2941638"/>
            <a:ext cx="202565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3200">
                <a:latin typeface="Times New Roman" pitchFamily="18" charset="0"/>
              </a:rPr>
              <a:t>View </a:t>
            </a:r>
          </a:p>
          <a:p>
            <a:pPr algn="ctr" eaLnBrk="1" hangingPunct="1"/>
            <a:r>
              <a:rPr lang="en-US" sz="3200">
                <a:latin typeface="Times New Roman" pitchFamily="18" charset="0"/>
              </a:rPr>
              <a:t>thru the ASD lens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2. Inferential comprehension</a:t>
            </a:r>
            <a:r>
              <a:rPr lang="en-US" smtClean="0"/>
              <a:t> 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Understanding ideas beyond the literal text by interpreting, synthesizing and extending meaning</a:t>
            </a:r>
          </a:p>
        </p:txBody>
      </p:sp>
      <p:pic>
        <p:nvPicPr>
          <p:cNvPr id="27652" name="Picture 5" descr="C:\Users\emily\AppData\Local\Microsoft\Windows\Temporary Internet Files\Content.IE5\NQW7UYNG\MC90005635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552825"/>
            <a:ext cx="28321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3. Critical comprehension</a:t>
            </a:r>
            <a:r>
              <a:rPr lang="en-US" smtClean="0"/>
              <a:t> 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Meaning derived by evaluating, analyzing, and making judgments about material that was read.</a:t>
            </a:r>
          </a:p>
          <a:p>
            <a:pPr eaLnBrk="1" hangingPunct="1"/>
            <a:endParaRPr lang="en-US" smtClean="0"/>
          </a:p>
        </p:txBody>
      </p:sp>
      <p:pic>
        <p:nvPicPr>
          <p:cNvPr id="28676" name="Picture 2" descr="C:\Users\emily\AppData\Local\Microsoft\Windows\Temporary Internet Files\Content.IE5\ZF8XI792\MC90035539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189288"/>
            <a:ext cx="233997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4. Affective comprehension</a:t>
            </a:r>
            <a:r>
              <a:rPr lang="en-US" smtClean="0"/>
              <a:t> 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	Relating to the material at a personal and emotional level. </a:t>
            </a:r>
          </a:p>
          <a:p>
            <a:pPr eaLnBrk="1" hangingPunct="1"/>
            <a:endParaRPr lang="en-US" smtClean="0"/>
          </a:p>
        </p:txBody>
      </p:sp>
      <p:pic>
        <p:nvPicPr>
          <p:cNvPr id="29700" name="Picture 3" descr="C:\Users\emily\AppData\Local\Microsoft\Windows\Temporary Internet Files\Content.IE5\NQW7UYNG\MP90042234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200400"/>
            <a:ext cx="4114800" cy="27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5. Lexical comprehension </a:t>
            </a:r>
            <a:endParaRPr lang="en-US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  Making sense of text by knowing the meaning of key vocabulary words. </a:t>
            </a:r>
          </a:p>
          <a:p>
            <a:pPr eaLnBrk="1" hangingPunct="1"/>
            <a:endParaRPr lang="en-US" smtClean="0"/>
          </a:p>
        </p:txBody>
      </p:sp>
      <p:pic>
        <p:nvPicPr>
          <p:cNvPr id="30724" name="Picture 2" descr="C:\Users\emily\AppData\Local\Microsoft\Windows\Temporary Internet Files\Content.IE5\ZF8XI792\MC90041239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84563"/>
            <a:ext cx="3225800" cy="276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4000" dirty="0"/>
              <a:t>Communication</a:t>
            </a:r>
            <a:br>
              <a:rPr lang="en-US" sz="4000" dirty="0"/>
            </a:br>
            <a:r>
              <a:rPr lang="en-US" sz="4000" dirty="0"/>
              <a:t>The language-literacy link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905000"/>
            <a:ext cx="7391400" cy="4221163"/>
          </a:xfrm>
        </p:spPr>
        <p:txBody>
          <a:bodyPr/>
          <a:lstStyle/>
          <a:p>
            <a:pPr eaLnBrk="1" hangingPunct="1"/>
            <a:r>
              <a:rPr lang="en-US" dirty="0" smtClean="0"/>
              <a:t>Understanding oral language</a:t>
            </a:r>
          </a:p>
          <a:p>
            <a:pPr eaLnBrk="1" hangingPunct="1"/>
            <a:r>
              <a:rPr lang="en-US" dirty="0" smtClean="0"/>
              <a:t>Language processing</a:t>
            </a:r>
          </a:p>
          <a:p>
            <a:pPr eaLnBrk="1" hangingPunct="1"/>
            <a:r>
              <a:rPr lang="en-US" dirty="0" smtClean="0"/>
              <a:t>Auditory processing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Difficulties with speaking, listening and understanding affect literacy: 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		reading </a:t>
            </a:r>
            <a:r>
              <a:rPr lang="en-US" i="1" dirty="0" smtClean="0"/>
              <a:t>and</a:t>
            </a:r>
            <a:r>
              <a:rPr lang="en-US" dirty="0" smtClean="0"/>
              <a:t> writing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39940" name="Picture 6" descr="C:\Users\emily\AppData\Local\Microsoft\Windows\Temporary Internet Files\Content.IE5\NQW7UYNG\MC90018715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513" y="165100"/>
            <a:ext cx="1690687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mtClean="0"/>
              <a:t>The language-literacy link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different timeline/uneven development</a:t>
            </a:r>
          </a:p>
          <a:p>
            <a:pPr eaLnBrk="1" hangingPunct="1"/>
            <a:r>
              <a:rPr lang="en-US" smtClean="0"/>
              <a:t>Receptive and Expressive Vocabulary</a:t>
            </a:r>
          </a:p>
          <a:p>
            <a:pPr eaLnBrk="1" hangingPunct="1">
              <a:buFontTx/>
              <a:buNone/>
            </a:pPr>
            <a:r>
              <a:rPr lang="en-US" smtClean="0"/>
              <a:t>	(number of words) </a:t>
            </a:r>
          </a:p>
          <a:p>
            <a:pPr eaLnBrk="1" hangingPunct="1"/>
            <a:r>
              <a:rPr lang="en-US" smtClean="0"/>
              <a:t>Vocabulary Gap</a:t>
            </a:r>
          </a:p>
          <a:p>
            <a:pPr eaLnBrk="1" hangingPunct="1"/>
            <a:r>
              <a:rPr lang="en-US" smtClean="0"/>
              <a:t>Literal and concrete vs. figurative, abstract and inferred</a:t>
            </a:r>
          </a:p>
          <a:p>
            <a:pPr eaLnBrk="1" hangingPunct="1"/>
            <a:r>
              <a:rPr lang="en-US" smtClean="0"/>
              <a:t>Difficulty with images, imagination &amp; imagery</a:t>
            </a:r>
          </a:p>
        </p:txBody>
      </p:sp>
      <p:pic>
        <p:nvPicPr>
          <p:cNvPr id="40964" name="Picture 4" descr="C:\Users\emily\AppData\Local\Microsoft\Windows\Temporary Internet Files\Content.IE5\7P0DFXOM\MC90032368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04800"/>
            <a:ext cx="1446212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600" dirty="0" smtClean="0"/>
              <a:t>Communication  </a:t>
            </a:r>
            <a:r>
              <a:rPr lang="en-US" dirty="0" smtClean="0"/>
              <a:t>A</a:t>
            </a:r>
            <a:r>
              <a:rPr lang="en-US" sz="3600" dirty="0" smtClean="0"/>
              <a:t>ffects Comprehension</a:t>
            </a:r>
          </a:p>
        </p:txBody>
      </p:sp>
      <p:sp>
        <p:nvSpPr>
          <p:cNvPr id="4710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600200" y="1371600"/>
            <a:ext cx="70866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Good readers ask questions before, during and after reading.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Generating questions before reading helps establish purpose and focus.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Questioning text while reading helps integrate the material with background knowledge.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Questioning while reading is a way to monitor comprehension.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After reading, good readers ask questions about the meaning of what they read and how to apply the information to their own lives.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152400"/>
            <a:ext cx="5943600" cy="1371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Shades </a:t>
            </a:r>
            <a:r>
              <a:rPr lang="en-US" sz="4000" dirty="0"/>
              <a:t>of </a:t>
            </a:r>
            <a:r>
              <a:rPr lang="en-US" sz="4000" dirty="0" smtClean="0"/>
              <a:t>Meaning Activity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2286000"/>
            <a:ext cx="7239000" cy="3840163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Teaches synonyms, expands vocabulary</a:t>
            </a:r>
          </a:p>
          <a:p>
            <a:pPr eaLnBrk="1" hangingPunct="1"/>
            <a:r>
              <a:rPr lang="en-US" dirty="0" smtClean="0"/>
              <a:t>Reveals the hidden meaning behind words</a:t>
            </a:r>
          </a:p>
          <a:p>
            <a:pPr eaLnBrk="1" hangingPunct="1"/>
            <a:r>
              <a:rPr lang="en-US" dirty="0" smtClean="0"/>
              <a:t>Teaches connotation: the emotion and intention attached to specific words</a:t>
            </a:r>
          </a:p>
          <a:p>
            <a:pPr eaLnBrk="1" hangingPunct="1"/>
            <a:r>
              <a:rPr lang="en-US" dirty="0" smtClean="0"/>
              <a:t>Clarifies the </a:t>
            </a:r>
            <a:r>
              <a:rPr lang="en-US" b="1" dirty="0" smtClean="0"/>
              <a:t>perspective</a:t>
            </a:r>
            <a:r>
              <a:rPr lang="en-US" dirty="0" smtClean="0"/>
              <a:t> and </a:t>
            </a:r>
            <a:r>
              <a:rPr lang="en-US" b="1" dirty="0" smtClean="0"/>
              <a:t>intention</a:t>
            </a:r>
            <a:r>
              <a:rPr lang="en-US" dirty="0" smtClean="0"/>
              <a:t> of characters or the author (social thinking)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49156" name="Picture 4" descr="MPj043073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0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00913" cy="1066800"/>
          </a:xfrm>
          <a:solidFill>
            <a:srgbClr val="CC9900"/>
          </a:solidFill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4000" dirty="0"/>
              <a:t>Shades of </a:t>
            </a:r>
            <a:r>
              <a:rPr lang="en-US" sz="4000" dirty="0" smtClean="0"/>
              <a:t>Meaning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3200" dirty="0"/>
              <a:t>RATE (+ – or =) &amp; RANK (light to heavy)</a:t>
            </a:r>
          </a:p>
        </p:txBody>
      </p:sp>
      <p:sp>
        <p:nvSpPr>
          <p:cNvPr id="5325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953000"/>
          </a:xfrm>
          <a:solidFill>
            <a:srgbClr val="CC9900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SLENDER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ANOREXIC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THIN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SKINNY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PLUMP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CURVY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OBESE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PLUS-SIZED</a:t>
            </a:r>
          </a:p>
        </p:txBody>
      </p:sp>
      <p:sp>
        <p:nvSpPr>
          <p:cNvPr id="5325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4953000"/>
          </a:xfrm>
          <a:solidFill>
            <a:srgbClr val="CC9900"/>
          </a:solidFill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UGLY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UNATTRACTIVE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UNSIGHTLY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PLAIN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INTELLECTUAL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SHREWD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CLEVER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ASTUTE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53253" name="Picture 4" descr="MPj0430730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0"/>
            <a:ext cx="18288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Literacy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524000"/>
            <a:ext cx="73152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Well implemented instructional strategies can build upon identified strengths. </a:t>
            </a:r>
          </a:p>
          <a:p>
            <a:pPr marL="0" indent="0">
              <a:buNone/>
            </a:pPr>
            <a:r>
              <a:rPr lang="en-US" sz="2800" dirty="0" smtClean="0"/>
              <a:t>These include:</a:t>
            </a:r>
          </a:p>
          <a:p>
            <a:pPr lvl="1"/>
            <a:r>
              <a:rPr lang="en-US" sz="2800" dirty="0" smtClean="0"/>
              <a:t>Visual spatial processing</a:t>
            </a:r>
          </a:p>
          <a:p>
            <a:pPr lvl="1"/>
            <a:r>
              <a:rPr lang="en-US" sz="2800" dirty="0" smtClean="0"/>
              <a:t>Keen awareness of visual and/or cognitive detail</a:t>
            </a:r>
          </a:p>
          <a:p>
            <a:pPr lvl="1"/>
            <a:r>
              <a:rPr lang="en-US" sz="2800" dirty="0" smtClean="0"/>
              <a:t>Rote memory</a:t>
            </a:r>
          </a:p>
          <a:p>
            <a:pPr lvl="1"/>
            <a:r>
              <a:rPr lang="en-US" sz="2800" dirty="0" smtClean="0"/>
              <a:t>Attachment to routine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9975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Autism, Cognition and Reading Comprehension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24000"/>
            <a:ext cx="7848600" cy="51816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Literacy skills provide the foundation for improving quality of life for all regardless of ability of functioning level.</a:t>
            </a:r>
          </a:p>
          <a:p>
            <a:r>
              <a:rPr lang="en-US" sz="2800" dirty="0" smtClean="0"/>
              <a:t>Skilled readers  do the following</a:t>
            </a:r>
          </a:p>
          <a:p>
            <a:pPr lvl="1"/>
            <a:r>
              <a:rPr lang="en-US" sz="2800" dirty="0" smtClean="0"/>
              <a:t>Access relevant background knowledge</a:t>
            </a:r>
          </a:p>
          <a:p>
            <a:pPr lvl="1"/>
            <a:r>
              <a:rPr lang="en-US" sz="2800" dirty="0" smtClean="0"/>
              <a:t>Make inferences</a:t>
            </a:r>
          </a:p>
          <a:p>
            <a:pPr lvl="1"/>
            <a:r>
              <a:rPr lang="en-US" sz="2800" dirty="0" smtClean="0"/>
              <a:t>Monitor reading comprehension</a:t>
            </a:r>
          </a:p>
          <a:p>
            <a:pPr lvl="1"/>
            <a:r>
              <a:rPr lang="en-US" sz="2800" dirty="0" smtClean="0"/>
              <a:t>Demonstrate fluency</a:t>
            </a:r>
          </a:p>
          <a:p>
            <a:pPr lvl="1"/>
            <a:r>
              <a:rPr lang="en-US" sz="2800" dirty="0" smtClean="0"/>
              <a:t>Understand structure and vocabulary of text</a:t>
            </a:r>
          </a:p>
          <a:p>
            <a:pPr lvl="1"/>
            <a:r>
              <a:rPr lang="en-US" sz="2800" dirty="0" smtClean="0"/>
              <a:t>Integrate relevant information from their own world to make meaning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6158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Literacy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524000"/>
            <a:ext cx="73152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Well implemented instructional strategies can build upon identified strengths. </a:t>
            </a:r>
          </a:p>
          <a:p>
            <a:pPr marL="0" indent="0">
              <a:buNone/>
            </a:pPr>
            <a:r>
              <a:rPr lang="en-US" sz="2800" dirty="0" smtClean="0"/>
              <a:t>These include:</a:t>
            </a:r>
          </a:p>
          <a:p>
            <a:pPr lvl="1"/>
            <a:r>
              <a:rPr lang="en-US" sz="2800" dirty="0" smtClean="0"/>
              <a:t>Visual spatial processing</a:t>
            </a:r>
          </a:p>
          <a:p>
            <a:pPr lvl="1"/>
            <a:r>
              <a:rPr lang="en-US" sz="2800" dirty="0" smtClean="0"/>
              <a:t>Keen awareness of visual and/or cognitive detail</a:t>
            </a:r>
          </a:p>
          <a:p>
            <a:pPr lvl="1"/>
            <a:r>
              <a:rPr lang="en-US" sz="2800" dirty="0" smtClean="0"/>
              <a:t>Rote memory</a:t>
            </a:r>
          </a:p>
          <a:p>
            <a:pPr lvl="1"/>
            <a:r>
              <a:rPr lang="en-US" sz="2800" dirty="0" smtClean="0"/>
              <a:t>Attachment to routine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9975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077200" cy="1143000"/>
          </a:xfrm>
        </p:spPr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Comprehension Activity: </a:t>
            </a:r>
            <a:br>
              <a:rPr lang="en-US" sz="3600" dirty="0" smtClean="0"/>
            </a:br>
            <a:r>
              <a:rPr lang="en-US" sz="3600" dirty="0" smtClean="0"/>
              <a:t>Social  Thinking and Theory of Mind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8153400" cy="4191000"/>
          </a:xfrm>
          <a:solidFill>
            <a:srgbClr val="CC9900"/>
          </a:solidFill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endParaRPr lang="en-US" sz="20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dirty="0" smtClean="0"/>
              <a:t>In random order, write down two things about yourself that are true, </a:t>
            </a:r>
            <a:r>
              <a:rPr lang="en-US" sz="2800" u="sng" dirty="0" smtClean="0"/>
              <a:t>AND</a:t>
            </a:r>
            <a:r>
              <a:rPr lang="en-US" sz="2800" dirty="0" smtClean="0"/>
              <a:t> one “believable lie” on an index card.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dirty="0" smtClean="0"/>
              <a:t>A volunteer will read to the class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dirty="0" smtClean="0"/>
              <a:t>Try to guess which statement is not true. Talk about it!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dirty="0" smtClean="0"/>
              <a:t>.Relationship to comprehension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/>
              <a:t>R &amp;R affects C</a:t>
            </a:r>
            <a:br>
              <a:rPr lang="en-US" sz="4000"/>
            </a:br>
            <a:r>
              <a:rPr lang="en-US" sz="2400"/>
              <a:t>Poverty of Experience</a:t>
            </a:r>
            <a:br>
              <a:rPr lang="en-US" sz="2400"/>
            </a:br>
            <a:r>
              <a:rPr lang="en-US" sz="2400"/>
              <a:t>is not experienced only by the poor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648200"/>
          </a:xfrm>
          <a:solidFill>
            <a:srgbClr val="CC9900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Perseveration: The knowledge and experience base in ASD are narrow and deep instead of shallow and wide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Limited </a:t>
            </a:r>
            <a:r>
              <a:rPr lang="en-US" sz="2800" i="1" dirty="0" smtClean="0"/>
              <a:t>background knowledge and</a:t>
            </a:r>
            <a:r>
              <a:rPr lang="en-US" sz="2800" dirty="0" smtClean="0"/>
              <a:t> </a:t>
            </a:r>
            <a:r>
              <a:rPr lang="en-US" sz="2800" i="1" dirty="0" smtClean="0"/>
              <a:t>exposure</a:t>
            </a:r>
            <a:r>
              <a:rPr lang="en-US" sz="2800" dirty="0" smtClean="0"/>
              <a:t> to a wide range of topics…and the language that goes with it.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Affects vocabulary, word knowledge, world knowledge and conversation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Disinterest in stories about non-preferred topics, less motivation, less reading: 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Literacy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295400"/>
            <a:ext cx="76962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Six categories of instructional strategies with strong evidenced based  are:</a:t>
            </a:r>
          </a:p>
          <a:p>
            <a:r>
              <a:rPr lang="en-US" sz="2800" dirty="0" smtClean="0"/>
              <a:t>Organized classroom environment</a:t>
            </a:r>
          </a:p>
          <a:p>
            <a:r>
              <a:rPr lang="en-US" sz="2800" dirty="0" smtClean="0"/>
              <a:t>Visual supports</a:t>
            </a:r>
          </a:p>
          <a:p>
            <a:r>
              <a:rPr lang="en-US" sz="2800" dirty="0" smtClean="0"/>
              <a:t>Structured instruction</a:t>
            </a:r>
          </a:p>
          <a:p>
            <a:r>
              <a:rPr lang="en-US" sz="2800" dirty="0" smtClean="0"/>
              <a:t>Curricular modifications</a:t>
            </a:r>
          </a:p>
          <a:p>
            <a:r>
              <a:rPr lang="en-US" sz="2800" dirty="0" smtClean="0"/>
              <a:t>Embedded supports</a:t>
            </a:r>
          </a:p>
          <a:p>
            <a:r>
              <a:rPr lang="en-US" sz="2800" dirty="0" smtClean="0"/>
              <a:t>Maintenance and generalization planning</a:t>
            </a:r>
          </a:p>
        </p:txBody>
      </p:sp>
    </p:spTree>
    <p:extLst>
      <p:ext uri="{BB962C8B-B14F-4D97-AF65-F5344CB8AC3E}">
        <p14:creationId xmlns:p14="http://schemas.microsoft.com/office/powerpoint/2010/main" val="91452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Literacy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295400"/>
            <a:ext cx="76962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Two steps to assist in clarifying expectations and reducing competing information are </a:t>
            </a:r>
          </a:p>
          <a:p>
            <a:r>
              <a:rPr lang="en-US" sz="2800" dirty="0" smtClean="0"/>
              <a:t>Segment the space</a:t>
            </a:r>
          </a:p>
          <a:p>
            <a:pPr lvl="1"/>
            <a:r>
              <a:rPr lang="en-US" dirty="0" smtClean="0"/>
              <a:t>Clear boundaries to specify the different areas of the classroom </a:t>
            </a:r>
          </a:p>
          <a:p>
            <a:pPr lvl="1"/>
            <a:r>
              <a:rPr lang="en-US" dirty="0" smtClean="0"/>
              <a:t>Only relevant materials in each segmented space</a:t>
            </a:r>
          </a:p>
          <a:p>
            <a:r>
              <a:rPr lang="en-US" sz="2800" dirty="0" smtClean="0"/>
              <a:t>Minimize auditory and visual distractions</a:t>
            </a:r>
          </a:p>
        </p:txBody>
      </p:sp>
    </p:spTree>
    <p:extLst>
      <p:ext uri="{BB962C8B-B14F-4D97-AF65-F5344CB8AC3E}">
        <p14:creationId xmlns:p14="http://schemas.microsoft.com/office/powerpoint/2010/main" val="92131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Literacy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295400"/>
            <a:ext cx="76962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Visual Supports</a:t>
            </a:r>
          </a:p>
          <a:p>
            <a:r>
              <a:rPr lang="en-US" sz="2800" dirty="0" smtClean="0"/>
              <a:t>Provide information that is accessible and stable over time</a:t>
            </a:r>
          </a:p>
          <a:p>
            <a:r>
              <a:rPr lang="en-US" sz="2800" dirty="0" smtClean="0"/>
              <a:t>Reduces anxiety and difficulty around transitions since students are able to ‘see’ upcoming events and activities</a:t>
            </a:r>
          </a:p>
          <a:p>
            <a:r>
              <a:rPr lang="en-US" sz="2800" dirty="0" smtClean="0"/>
              <a:t>One type of these is the schedule, there should be two ( classroom and individual)</a:t>
            </a:r>
          </a:p>
          <a:p>
            <a:pPr lvl="1"/>
            <a:r>
              <a:rPr lang="en-US" dirty="0" smtClean="0"/>
              <a:t>Individual is for those that benefit from additional concrete information</a:t>
            </a:r>
          </a:p>
        </p:txBody>
      </p:sp>
    </p:spTree>
    <p:extLst>
      <p:ext uri="{BB962C8B-B14F-4D97-AF65-F5344CB8AC3E}">
        <p14:creationId xmlns:p14="http://schemas.microsoft.com/office/powerpoint/2010/main" val="23423561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Literacy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4724400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Visual Supports: Work Systems</a:t>
            </a:r>
          </a:p>
          <a:p>
            <a:pPr marL="0" indent="0">
              <a:buNone/>
            </a:pPr>
            <a:r>
              <a:rPr lang="en-US" sz="2800" dirty="0" smtClean="0"/>
              <a:t>Work Systems visually answer four questions</a:t>
            </a:r>
          </a:p>
          <a:p>
            <a:r>
              <a:rPr lang="en-US" sz="2800" dirty="0" smtClean="0"/>
              <a:t>What task or activity is the student to engage in ?</a:t>
            </a:r>
          </a:p>
          <a:p>
            <a:r>
              <a:rPr lang="en-US" sz="2800" dirty="0" smtClean="0"/>
              <a:t>How much work is required OR how long will it take ?</a:t>
            </a:r>
          </a:p>
          <a:p>
            <a:r>
              <a:rPr lang="en-US" sz="2800" dirty="0" smtClean="0"/>
              <a:t>How will the student know that progress is being made or the activity is finished?</a:t>
            </a:r>
          </a:p>
          <a:p>
            <a:r>
              <a:rPr lang="en-US" sz="2800" dirty="0" smtClean="0"/>
              <a:t>What happens next, after the work or activity is finished</a:t>
            </a:r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33492834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Literacy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4724400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ABA strategies that are helpful in literacy instruction</a:t>
            </a:r>
          </a:p>
          <a:p>
            <a:r>
              <a:rPr lang="en-US" sz="2800" dirty="0" smtClean="0"/>
              <a:t>Task analysis</a:t>
            </a:r>
          </a:p>
          <a:p>
            <a:r>
              <a:rPr lang="en-US" sz="2800" dirty="0" smtClean="0"/>
              <a:t>Prompting</a:t>
            </a:r>
          </a:p>
          <a:p>
            <a:r>
              <a:rPr lang="en-US" sz="2800" dirty="0" smtClean="0"/>
              <a:t>Reinforcement</a:t>
            </a:r>
          </a:p>
          <a:p>
            <a:r>
              <a:rPr lang="en-US" sz="2800" dirty="0" smtClean="0"/>
              <a:t>Chaining</a:t>
            </a:r>
          </a:p>
          <a:p>
            <a:pPr marL="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80490314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involves breaking down complex behavior into its component parts. </a:t>
            </a:r>
          </a:p>
          <a:p>
            <a:r>
              <a:rPr lang="en-US" dirty="0" smtClean="0"/>
              <a:t>Skills can be broken into many steps and taught in a number of phases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0987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295400"/>
            <a:ext cx="76962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ABA framework a prompt or a cue ( stimulus) is provided to the student; the child responds, and a consequence follows</a:t>
            </a:r>
          </a:p>
          <a:p>
            <a:r>
              <a:rPr lang="en-US" dirty="0" smtClean="0"/>
              <a:t>Least to most prompts is a prompting strategy that can be used in effective literacy instruction. Least to most prompts may follow this hierarchy:</a:t>
            </a:r>
          </a:p>
          <a:p>
            <a:pPr lvl="1"/>
            <a:r>
              <a:rPr lang="en-US" sz="2400" dirty="0" smtClean="0"/>
              <a:t>Gestural</a:t>
            </a:r>
          </a:p>
          <a:p>
            <a:pPr lvl="1"/>
            <a:r>
              <a:rPr lang="en-US" sz="2400" dirty="0" smtClean="0"/>
              <a:t>Visual</a:t>
            </a:r>
          </a:p>
          <a:p>
            <a:pPr lvl="1"/>
            <a:r>
              <a:rPr lang="en-US" sz="2400" dirty="0" smtClean="0"/>
              <a:t>Verbal</a:t>
            </a:r>
          </a:p>
          <a:p>
            <a:pPr lvl="1"/>
            <a:r>
              <a:rPr lang="en-US" sz="2400" dirty="0" smtClean="0"/>
              <a:t>Model</a:t>
            </a:r>
          </a:p>
          <a:p>
            <a:pPr lvl="1"/>
            <a:r>
              <a:rPr lang="en-US" sz="2400" dirty="0" smtClean="0"/>
              <a:t>Physical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1076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Autism, Cognition and Reading Comprehension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71600"/>
            <a:ext cx="7848600" cy="5486400"/>
          </a:xfrm>
        </p:spPr>
        <p:txBody>
          <a:bodyPr/>
          <a:lstStyle/>
          <a:p>
            <a:r>
              <a:rPr lang="en-US" sz="2800" dirty="0" smtClean="0"/>
              <a:t>It is important to have an understanding of the autism to be able to provide quality literacy instruction</a:t>
            </a:r>
          </a:p>
          <a:p>
            <a:r>
              <a:rPr lang="en-US" sz="2800" dirty="0" smtClean="0"/>
              <a:t>Individuals with ASD my be able to fluently decode because of their strength of word calling and decoding but struggle with comprehension.</a:t>
            </a:r>
          </a:p>
          <a:p>
            <a:r>
              <a:rPr lang="en-US" sz="2800" dirty="0" smtClean="0"/>
              <a:t>Characteristics of ASD include differences in </a:t>
            </a:r>
          </a:p>
          <a:p>
            <a:pPr lvl="1"/>
            <a:r>
              <a:rPr lang="en-US" sz="2800" dirty="0" smtClean="0"/>
              <a:t>Socialization</a:t>
            </a:r>
          </a:p>
          <a:p>
            <a:pPr lvl="1"/>
            <a:r>
              <a:rPr lang="en-US" sz="2800" dirty="0" smtClean="0"/>
              <a:t>Communication</a:t>
            </a:r>
          </a:p>
          <a:p>
            <a:pPr lvl="1"/>
            <a:r>
              <a:rPr lang="en-US" sz="2800" dirty="0" smtClean="0"/>
              <a:t>Restricted interests and behaviors</a:t>
            </a:r>
          </a:p>
        </p:txBody>
      </p:sp>
    </p:spTree>
    <p:extLst>
      <p:ext uri="{BB962C8B-B14F-4D97-AF65-F5344CB8AC3E}">
        <p14:creationId xmlns:p14="http://schemas.microsoft.com/office/powerpoint/2010/main" val="153670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Reinforcement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76400"/>
            <a:ext cx="7696200" cy="4343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Reinforcement is used to increase the use of a target skill or behavior. It is the contingent presentation of a </a:t>
            </a:r>
            <a:r>
              <a:rPr lang="en-US" dirty="0" err="1" smtClean="0"/>
              <a:t>reinforcer</a:t>
            </a:r>
            <a:r>
              <a:rPr lang="en-US" dirty="0" smtClean="0"/>
              <a:t> immediately following a student’s use of the skill</a:t>
            </a:r>
          </a:p>
          <a:p>
            <a:r>
              <a:rPr lang="en-US" dirty="0" smtClean="0"/>
              <a:t>To effectively use positive reinforcement, teachers must first establish a target skill and performance criteria</a:t>
            </a:r>
          </a:p>
          <a:p>
            <a:r>
              <a:rPr lang="en-US" dirty="0" smtClean="0"/>
              <a:t>The steps in a task analysis form a behavioral chain that can be taught. The process of reinforcing responses that occur in a sequence to form complex behavior is called chaining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67705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Contexts for Building Emergent Literacy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Shared Book Reading</a:t>
            </a:r>
          </a:p>
          <a:p>
            <a:pPr lvl="1"/>
            <a:r>
              <a:rPr lang="en-US" dirty="0" smtClean="0"/>
              <a:t>Style of book reading in which the adult and child have rich conversations about the content and pictures in the text</a:t>
            </a:r>
          </a:p>
          <a:p>
            <a:pPr lvl="2"/>
            <a:r>
              <a:rPr lang="en-US" dirty="0" smtClean="0"/>
              <a:t>Interactive or dialogic book reading</a:t>
            </a:r>
          </a:p>
          <a:p>
            <a:r>
              <a:rPr lang="en-US" dirty="0" smtClean="0"/>
              <a:t>Dramatic Storytelling and Retelling</a:t>
            </a:r>
          </a:p>
          <a:p>
            <a:pPr lvl="1"/>
            <a:r>
              <a:rPr lang="en-US" dirty="0" smtClean="0"/>
              <a:t>Activity in which children invent and act out stories or retell stories heard or read</a:t>
            </a:r>
          </a:p>
          <a:p>
            <a:r>
              <a:rPr lang="en-US" dirty="0" smtClean="0"/>
              <a:t>Interactive Routines</a:t>
            </a:r>
          </a:p>
          <a:p>
            <a:pPr lvl="1"/>
            <a:r>
              <a:rPr lang="en-US" dirty="0" smtClean="0"/>
              <a:t>Predictable, repeated actions written down as a schedule or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66422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Contexts for Building Emergent Literacy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76400"/>
            <a:ext cx="7315200" cy="4724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Music and movement</a:t>
            </a:r>
          </a:p>
          <a:p>
            <a:pPr lvl="1"/>
            <a:r>
              <a:rPr lang="en-US" dirty="0" smtClean="0"/>
              <a:t>Enlarged print versions of lyrics written as interactive charts</a:t>
            </a:r>
          </a:p>
          <a:p>
            <a:r>
              <a:rPr lang="en-US" dirty="0" smtClean="0"/>
              <a:t>Language Experience activities</a:t>
            </a:r>
          </a:p>
          <a:p>
            <a:pPr lvl="1"/>
            <a:r>
              <a:rPr lang="en-US" dirty="0" smtClean="0"/>
              <a:t>Activity in which the teacher guides a discussion and written record of shared experience</a:t>
            </a:r>
          </a:p>
          <a:p>
            <a:r>
              <a:rPr lang="en-US" dirty="0" smtClean="0"/>
              <a:t>Signing-in and signing-up</a:t>
            </a:r>
          </a:p>
          <a:p>
            <a:pPr lvl="1"/>
            <a:r>
              <a:rPr lang="en-US" dirty="0" smtClean="0"/>
              <a:t>Activity in which children write their name on a piece of paper when they come to school in the morning or for turn taking purposes</a:t>
            </a:r>
          </a:p>
          <a:p>
            <a:r>
              <a:rPr lang="en-US" dirty="0" smtClean="0"/>
              <a:t>Games</a:t>
            </a:r>
          </a:p>
          <a:p>
            <a:pPr lvl="1"/>
            <a:r>
              <a:rPr lang="en-US" dirty="0" smtClean="0"/>
              <a:t>Type of play for targeting emergent literacy skills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45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00025"/>
            <a:ext cx="7681913" cy="10668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Use of PowerPoint to Create Stories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PowerTalk  Presentation</a:t>
            </a:r>
            <a:r>
              <a:rPr lang="en-US" dirty="0" smtClean="0">
                <a:hlinkClick r:id="rId2" action="ppaction://hlinkpres?slideindex=1&amp;slidetitle="/>
              </a:rPr>
              <a:t>PowerTalk.ppt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www.pppst.com/literature.html</a:t>
            </a:r>
            <a:endParaRPr lang="en-US" dirty="0" smtClean="0"/>
          </a:p>
          <a:p>
            <a:r>
              <a:rPr lang="en-US" dirty="0" smtClean="0">
                <a:hlinkClick r:id="rId4" action="ppaction://hlinkpres?slideindex=1&amp;slidetitle="/>
              </a:rPr>
              <a:t>tom_sawyer_ce.ppt</a:t>
            </a:r>
            <a:endParaRPr lang="en-US" dirty="0" smtClean="0"/>
          </a:p>
          <a:p>
            <a:r>
              <a:rPr lang="en-US" dirty="0" smtClean="0">
                <a:hlinkClick r:id="rId5" action="ppaction://hlinkpres?slideindex=1&amp;slidetitle="/>
              </a:rPr>
              <a:t>..\I Know an Old Lady Who Swallowed a.ppt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2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Characteristics that impact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Three models of constructs provide insight into the nature of ASD: </a:t>
            </a:r>
          </a:p>
          <a:p>
            <a:pPr lvl="1"/>
            <a:r>
              <a:rPr lang="en-US" sz="3600" dirty="0" smtClean="0"/>
              <a:t>Theory of Mind</a:t>
            </a:r>
          </a:p>
          <a:p>
            <a:pPr lvl="1"/>
            <a:r>
              <a:rPr lang="en-US" sz="3600" dirty="0" smtClean="0"/>
              <a:t>Executive Function </a:t>
            </a:r>
          </a:p>
          <a:p>
            <a:pPr lvl="1"/>
            <a:r>
              <a:rPr lang="en-US" sz="3600" dirty="0" smtClean="0"/>
              <a:t>Central Coherence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70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of Mind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752600"/>
            <a:ext cx="7315200" cy="4572000"/>
          </a:xfrm>
        </p:spPr>
        <p:txBody>
          <a:bodyPr/>
          <a:lstStyle/>
          <a:p>
            <a:r>
              <a:rPr lang="en-US" sz="2800" dirty="0" smtClean="0"/>
              <a:t>First introduced by Baron-Cohen, Leslie and </a:t>
            </a:r>
            <a:r>
              <a:rPr lang="en-US" sz="2800" dirty="0" err="1" smtClean="0"/>
              <a:t>Frith</a:t>
            </a:r>
            <a:r>
              <a:rPr lang="en-US" sz="2800" dirty="0" smtClean="0"/>
              <a:t> refers to two important abilities</a:t>
            </a:r>
          </a:p>
          <a:p>
            <a:pPr lvl="1"/>
            <a:r>
              <a:rPr lang="en-US" sz="2800" dirty="0" smtClean="0"/>
              <a:t>The capacity to recognize the thoughts, beliefs, and intentions of others and understand that these mental states are different than our own.</a:t>
            </a:r>
          </a:p>
          <a:p>
            <a:pPr lvl="1"/>
            <a:r>
              <a:rPr lang="en-US" sz="2800" dirty="0" smtClean="0"/>
              <a:t>Using this understanding to predict the behavior of others.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8982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of Mind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467600" cy="4648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Challenges with perspective taking impacts reading or listening comprehension  as one needs to understand how and why a character behaves in a certain way</a:t>
            </a:r>
          </a:p>
          <a:p>
            <a:r>
              <a:rPr lang="en-US" dirty="0" smtClean="0"/>
              <a:t>Literal interpretation of language, intense interest in certain topics and challenges in engaging in shared experiences impact literacy development.</a:t>
            </a:r>
          </a:p>
          <a:p>
            <a:r>
              <a:rPr lang="en-US" dirty="0" smtClean="0"/>
              <a:t>Will have difficulty making predictions and inferences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10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71600"/>
            <a:ext cx="7848600" cy="4648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Executive  function processes are critical for planning and carrying out goal-directed behavior while tuning out unnecessary distractions or information. Some of these processes include planning and initiation, working memory, inhibition, cognitive flexibility and fluency.</a:t>
            </a:r>
          </a:p>
          <a:p>
            <a:r>
              <a:rPr lang="en-US" dirty="0" smtClean="0"/>
              <a:t>Some individuals have difficulty inhibiting responses or managing impulses</a:t>
            </a:r>
          </a:p>
          <a:p>
            <a:r>
              <a:rPr lang="en-US" dirty="0" smtClean="0"/>
              <a:t>Research suggests that while individuals with ASD are able to access background knowledge, applying the background knowledge across text can be challenging.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47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3957</TotalTime>
  <Words>1960</Words>
  <Application>Microsoft Office PowerPoint</Application>
  <PresentationFormat>On-screen Show (4:3)</PresentationFormat>
  <Paragraphs>329</Paragraphs>
  <Slides>53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Reading Difficulties and ASD</vt:lpstr>
      <vt:lpstr>PowerPoint Presentation</vt:lpstr>
      <vt:lpstr>PowerPoint Presentation</vt:lpstr>
      <vt:lpstr>Autism, Cognition and Reading Comprehension</vt:lpstr>
      <vt:lpstr>Autism, Cognition and Reading Comprehension</vt:lpstr>
      <vt:lpstr>Characteristics that impact Reading</vt:lpstr>
      <vt:lpstr>Theory of Mind</vt:lpstr>
      <vt:lpstr>Theory of Mind</vt:lpstr>
      <vt:lpstr>Executive Function</vt:lpstr>
      <vt:lpstr>Executive Function</vt:lpstr>
      <vt:lpstr>Central Coherence</vt:lpstr>
      <vt:lpstr>Language Comprehension</vt:lpstr>
      <vt:lpstr>Examining the Reading Process:  What is Reading?</vt:lpstr>
      <vt:lpstr>Defining Reading</vt:lpstr>
      <vt:lpstr>The Simple View of Reading  R = D x C</vt:lpstr>
      <vt:lpstr>The Simple View of Reading  R = D x C</vt:lpstr>
      <vt:lpstr>HYPERLEXIA</vt:lpstr>
      <vt:lpstr>Hyperlexia is a learning disability</vt:lpstr>
      <vt:lpstr>A more complex definition of reading  National Reading Panel (2005), p.28 </vt:lpstr>
      <vt:lpstr>What is comprehension?</vt:lpstr>
      <vt:lpstr>Effective Literacy Instruction</vt:lpstr>
      <vt:lpstr>Comprehension= Constructing Meaning</vt:lpstr>
      <vt:lpstr>Comprehension= Constructing Meaning</vt:lpstr>
      <vt:lpstr>Comprehension= Constructing Meaning</vt:lpstr>
      <vt:lpstr>Factors contributing to  reading comprehension</vt:lpstr>
      <vt:lpstr>What good comprehenders do</vt:lpstr>
      <vt:lpstr>What good comprehenders do</vt:lpstr>
      <vt:lpstr>5 types of reading comprehension</vt:lpstr>
      <vt:lpstr>1. Literal comprehension </vt:lpstr>
      <vt:lpstr>2. Inferential comprehension </vt:lpstr>
      <vt:lpstr>3. Critical comprehension </vt:lpstr>
      <vt:lpstr>4. Affective comprehension </vt:lpstr>
      <vt:lpstr>5. Lexical comprehension </vt:lpstr>
      <vt:lpstr>Communication The language-literacy link</vt:lpstr>
      <vt:lpstr>The language-literacy link</vt:lpstr>
      <vt:lpstr>Communication  Affects Comprehension</vt:lpstr>
      <vt:lpstr> Shades of Meaning Activity  </vt:lpstr>
      <vt:lpstr>Shades of Meaning  RATE (+ – or =) &amp; RANK (light to heavy)</vt:lpstr>
      <vt:lpstr>Effective Literacy Instruction</vt:lpstr>
      <vt:lpstr>Effective Literacy Instruction</vt:lpstr>
      <vt:lpstr>Comprehension Activity:  Social  Thinking and Theory of Mind</vt:lpstr>
      <vt:lpstr>R &amp;R affects C Poverty of Experience is not experienced only by the poor</vt:lpstr>
      <vt:lpstr>Effective Literacy Instruction</vt:lpstr>
      <vt:lpstr>Effective Literacy Instruction</vt:lpstr>
      <vt:lpstr>Effective Literacy Instruction</vt:lpstr>
      <vt:lpstr>Effective Literacy Instruction</vt:lpstr>
      <vt:lpstr>Effective Literacy Instruction</vt:lpstr>
      <vt:lpstr>Task Analysis</vt:lpstr>
      <vt:lpstr>Prompt</vt:lpstr>
      <vt:lpstr>Reinforcement</vt:lpstr>
      <vt:lpstr>Contexts for Building Emergent Literacy Skills</vt:lpstr>
      <vt:lpstr>Contexts for Building Emergent Literacy Skills</vt:lpstr>
      <vt:lpstr>Use of PowerPoint to Create Stories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</dc:creator>
  <cp:lastModifiedBy>Patricia</cp:lastModifiedBy>
  <cp:revision>3</cp:revision>
  <dcterms:created xsi:type="dcterms:W3CDTF">2012-02-22T21:49:10Z</dcterms:created>
  <dcterms:modified xsi:type="dcterms:W3CDTF">2012-02-25T15:46:45Z</dcterms:modified>
</cp:coreProperties>
</file>